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12" r:id="rId1"/>
  </p:sldMasterIdLst>
  <p:sldIdLst>
    <p:sldId id="256" r:id="rId2"/>
    <p:sldId id="262" r:id="rId3"/>
    <p:sldId id="257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2150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71" d="100"/>
          <a:sy n="71" d="100"/>
        </p:scale>
        <p:origin x="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913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269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8799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498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3698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420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009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636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925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969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9/28/2019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FF9F0C5-380F-41C2-899A-BAC0F0927E16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192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221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610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770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717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492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698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soafm.cz/web/index.php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3678" y="1142777"/>
            <a:ext cx="2438048" cy="155470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67143" y="2024743"/>
            <a:ext cx="6724605" cy="3161212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Austausch mit unserer Partnerschule</a:t>
            </a:r>
            <a:br>
              <a:rPr lang="de-DE" dirty="0" smtClean="0"/>
            </a:br>
            <a:r>
              <a:rPr lang="de-DE" sz="2200" dirty="0" smtClean="0"/>
              <a:t/>
            </a:r>
            <a:br>
              <a:rPr lang="de-DE" sz="2200" dirty="0" smtClean="0"/>
            </a:br>
            <a:r>
              <a:rPr lang="de-DE" dirty="0" smtClean="0"/>
              <a:t>in </a:t>
            </a:r>
            <a:r>
              <a:rPr lang="de-DE" sz="8000" dirty="0" smtClean="0">
                <a:solidFill>
                  <a:srgbClr val="002060"/>
                </a:solidFill>
              </a:rPr>
              <a:t>Tschechien</a:t>
            </a:r>
            <a:endParaRPr lang="de-DE" sz="8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013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1225" y="6016922"/>
            <a:ext cx="1876589" cy="52629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47529" y="2514562"/>
            <a:ext cx="10201036" cy="434343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e-DE" sz="1100" dirty="0"/>
          </a:p>
          <a:p>
            <a:pPr marL="0" indent="0">
              <a:buNone/>
            </a:pPr>
            <a:r>
              <a:rPr lang="de-DE" sz="1100" dirty="0" smtClean="0"/>
              <a:t>Seit 2004 pflegen wir eine sehr aktive Partnerschaft mit einer Schule in Tschechien  in der Nähe der Beskiden (Mittelgebirge). </a:t>
            </a:r>
            <a:br>
              <a:rPr lang="de-DE" sz="1100" dirty="0" smtClean="0"/>
            </a:br>
            <a:r>
              <a:rPr lang="de-DE" sz="1100" dirty="0" smtClean="0"/>
              <a:t>Die </a:t>
            </a:r>
            <a:r>
              <a:rPr lang="de-DE" sz="1100" dirty="0" smtClean="0"/>
              <a:t>Schüler*innen </a:t>
            </a:r>
            <a:r>
              <a:rPr lang="de-DE" sz="1100" dirty="0" smtClean="0"/>
              <a:t>dieser Schule mit den Schwerpunkten Wirtschaft und Technik sind 16-18 Jahre alt und lernen Deutsch als 1. oder 2. Fremdsprache.</a:t>
            </a:r>
          </a:p>
          <a:p>
            <a:pPr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de-DE" sz="1400" b="1" dirty="0" smtClean="0">
                <a:solidFill>
                  <a:schemeClr val="accent6">
                    <a:lumMod val="50000"/>
                  </a:schemeClr>
                </a:solidFill>
              </a:rPr>
              <a:t>Einwöchige Austauschfahrten/gegenseitige Besuche</a:t>
            </a:r>
            <a:br>
              <a:rPr lang="de-DE" sz="1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de-DE" sz="1100" dirty="0" smtClean="0"/>
              <a:t>Besuch </a:t>
            </a:r>
            <a:r>
              <a:rPr lang="de-DE" sz="1100" dirty="0"/>
              <a:t>der tschechischen Gruppe in Gelnhausen und  Fahrt nach </a:t>
            </a:r>
            <a:r>
              <a:rPr lang="de-DE" sz="1100" dirty="0" err="1"/>
              <a:t>Frýdek-Místek</a:t>
            </a:r>
            <a:r>
              <a:rPr lang="de-DE" sz="1100" dirty="0"/>
              <a:t> inklusive zwei Tage mit der tschechischen Gruppe in </a:t>
            </a:r>
            <a:r>
              <a:rPr lang="de-DE" sz="1100" dirty="0" smtClean="0"/>
              <a:t>Prag</a:t>
            </a:r>
            <a:br>
              <a:rPr lang="de-DE" sz="1100" dirty="0" smtClean="0"/>
            </a:br>
            <a:r>
              <a:rPr lang="de-DE" sz="400" dirty="0" smtClean="0"/>
              <a:t/>
            </a:r>
            <a:br>
              <a:rPr lang="de-DE" sz="400" dirty="0" smtClean="0"/>
            </a:br>
            <a:r>
              <a:rPr lang="de-DE" sz="1100" b="1" dirty="0" smtClean="0"/>
              <a:t>Finanzierung</a:t>
            </a:r>
            <a:r>
              <a:rPr lang="de-DE" sz="1100" b="1" dirty="0"/>
              <a:t>:  </a:t>
            </a:r>
            <a:r>
              <a:rPr lang="de-DE" sz="1100" dirty="0"/>
              <a:t>größtenteils über europäische Förderprogramme, Eigenanteil für für beide </a:t>
            </a:r>
            <a:r>
              <a:rPr lang="de-DE" sz="1100" dirty="0" smtClean="0"/>
              <a:t>einwöchigen Austauschteile</a:t>
            </a:r>
            <a:r>
              <a:rPr lang="de-DE" sz="1100" dirty="0"/>
              <a:t>: voraussichtlich ca.130 </a:t>
            </a:r>
            <a:r>
              <a:rPr lang="de-DE" sz="1100" dirty="0" smtClean="0"/>
              <a:t>€</a:t>
            </a:r>
            <a:br>
              <a:rPr lang="de-DE" sz="1100" dirty="0" smtClean="0"/>
            </a:br>
            <a:r>
              <a:rPr lang="de-DE" sz="400" dirty="0" smtClean="0"/>
              <a:t/>
            </a:r>
            <a:br>
              <a:rPr lang="de-DE" sz="400" dirty="0" smtClean="0"/>
            </a:br>
            <a:r>
              <a:rPr lang="de-DE" sz="1100" b="1" dirty="0" smtClean="0"/>
              <a:t>Unterkunft</a:t>
            </a:r>
            <a:r>
              <a:rPr lang="de-DE" sz="1100" dirty="0" smtClean="0"/>
              <a:t> </a:t>
            </a:r>
            <a:r>
              <a:rPr lang="de-DE" sz="1100" dirty="0"/>
              <a:t>jeweils in einer </a:t>
            </a:r>
            <a:r>
              <a:rPr lang="de-DE" sz="1100" b="1" dirty="0"/>
              <a:t>Gastfamilie</a:t>
            </a:r>
            <a:r>
              <a:rPr lang="de-DE" sz="1100" dirty="0"/>
              <a:t> (Vollpension</a:t>
            </a:r>
            <a:r>
              <a:rPr lang="de-DE" sz="1100" dirty="0" smtClean="0"/>
              <a:t>)</a:t>
            </a:r>
            <a:br>
              <a:rPr lang="de-DE" sz="1100" dirty="0" smtClean="0"/>
            </a:br>
            <a:r>
              <a:rPr lang="de-DE" sz="400" dirty="0" smtClean="0"/>
              <a:t/>
            </a:r>
            <a:br>
              <a:rPr lang="de-DE" sz="400" dirty="0" smtClean="0"/>
            </a:br>
            <a:r>
              <a:rPr lang="de-DE" sz="1100" b="1" dirty="0" smtClean="0"/>
              <a:t>Programm</a:t>
            </a:r>
            <a:r>
              <a:rPr lang="de-DE" sz="1100" b="1" dirty="0"/>
              <a:t>:  </a:t>
            </a:r>
            <a:r>
              <a:rPr lang="de-DE" sz="1100" b="1" dirty="0" smtClean="0"/>
              <a:t>	</a:t>
            </a:r>
            <a:r>
              <a:rPr lang="de-DE" sz="1100" b="1" dirty="0" smtClean="0">
                <a:solidFill>
                  <a:schemeClr val="bg2">
                    <a:lumMod val="50000"/>
                  </a:schemeClr>
                </a:solidFill>
              </a:rPr>
              <a:t>- Unterrichtsbesuche</a:t>
            </a:r>
            <a:br>
              <a:rPr lang="de-DE" sz="11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de-DE" sz="1100" b="1" dirty="0" smtClean="0">
                <a:solidFill>
                  <a:schemeClr val="bg2">
                    <a:lumMod val="50000"/>
                  </a:schemeClr>
                </a:solidFill>
              </a:rPr>
              <a:t>			- verschiedene </a:t>
            </a:r>
            <a:r>
              <a:rPr lang="de-DE" sz="1100" b="1" dirty="0">
                <a:solidFill>
                  <a:schemeClr val="bg2">
                    <a:lumMod val="50000"/>
                  </a:schemeClr>
                </a:solidFill>
              </a:rPr>
              <a:t>Ausflüge</a:t>
            </a:r>
            <a:r>
              <a:rPr lang="de-DE" sz="1100" dirty="0"/>
              <a:t>, z.B. nach Prag mit einer </a:t>
            </a:r>
            <a:r>
              <a:rPr lang="de-DE" sz="1100" dirty="0" smtClean="0"/>
              <a:t>Übernachtung</a:t>
            </a:r>
            <a:br>
              <a:rPr lang="de-DE" sz="1100" dirty="0" smtClean="0"/>
            </a:br>
            <a:r>
              <a:rPr lang="de-DE" sz="1100" dirty="0" smtClean="0"/>
              <a:t>			</a:t>
            </a:r>
            <a:r>
              <a:rPr lang="de-DE" sz="1100" dirty="0" smtClean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de-DE" sz="1100" b="1" dirty="0" smtClean="0">
                <a:solidFill>
                  <a:schemeClr val="bg2">
                    <a:lumMod val="50000"/>
                  </a:schemeClr>
                </a:solidFill>
              </a:rPr>
              <a:t>Betriebserkundungen, Beuch der Universität Prag</a:t>
            </a:r>
            <a:r>
              <a:rPr lang="de-DE" sz="1100" b="1" dirty="0" smtClean="0"/>
              <a:t> </a:t>
            </a:r>
            <a:r>
              <a:rPr lang="de-DE" sz="1100" dirty="0"/>
              <a:t>(Anerkennung für Berufs- und Studienorientierungspflicht </a:t>
            </a:r>
            <a:r>
              <a:rPr lang="de-DE" sz="1100" dirty="0" smtClean="0"/>
              <a:t>möglich)</a:t>
            </a:r>
            <a:br>
              <a:rPr lang="de-DE" sz="1100" dirty="0" smtClean="0"/>
            </a:br>
            <a:r>
              <a:rPr lang="de-DE" sz="1100" dirty="0" smtClean="0"/>
              <a:t>			</a:t>
            </a:r>
            <a:r>
              <a:rPr lang="de-DE" sz="1100" dirty="0" smtClean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de-DE" sz="1100" b="1" dirty="0" smtClean="0">
                <a:solidFill>
                  <a:schemeClr val="bg2">
                    <a:lumMod val="50000"/>
                  </a:schemeClr>
                </a:solidFill>
              </a:rPr>
              <a:t>vielfältiges Freizeitangebot</a:t>
            </a:r>
            <a:endParaRPr lang="de-DE" sz="1100" dirty="0"/>
          </a:p>
          <a:p>
            <a:pPr>
              <a:buClr>
                <a:schemeClr val="accent6">
                  <a:lumMod val="50000"/>
                </a:schemeClr>
              </a:buClr>
              <a:buFont typeface="+mj-lt"/>
              <a:buAutoNum type="arabicPeriod" startAt="2"/>
            </a:pPr>
            <a:r>
              <a:rPr lang="de-DE" sz="1400" b="1" dirty="0">
                <a:solidFill>
                  <a:schemeClr val="accent6">
                    <a:lumMod val="50000"/>
                  </a:schemeClr>
                </a:solidFill>
              </a:rPr>
              <a:t>Angebot für Interessierte:  dreiwöchiges Betriebspraktikum für Schüler*innen im </a:t>
            </a:r>
            <a:r>
              <a:rPr lang="de-DE" sz="1400" b="1" dirty="0" smtClean="0">
                <a:solidFill>
                  <a:schemeClr val="accent6">
                    <a:lumMod val="50000"/>
                  </a:schemeClr>
                </a:solidFill>
              </a:rPr>
              <a:t>Nachbarland</a:t>
            </a:r>
            <a:r>
              <a:rPr lang="de-DE" sz="1100" dirty="0"/>
              <a:t/>
            </a:r>
            <a:br>
              <a:rPr lang="de-DE" sz="1100" dirty="0"/>
            </a:br>
            <a:r>
              <a:rPr lang="de-DE" sz="1100" b="1" dirty="0"/>
              <a:t>Finanzierung:  </a:t>
            </a:r>
            <a:r>
              <a:rPr lang="de-DE" sz="1100" dirty="0"/>
              <a:t>größtenteils über europäische Förderprogramme </a:t>
            </a:r>
            <a:r>
              <a:rPr lang="de-DE" sz="1100" dirty="0" smtClean="0"/>
              <a:t/>
            </a:r>
            <a:br>
              <a:rPr lang="de-DE" sz="1100" dirty="0" smtClean="0"/>
            </a:br>
            <a:r>
              <a:rPr lang="de-DE" sz="400" dirty="0" smtClean="0"/>
              <a:t/>
            </a:r>
            <a:br>
              <a:rPr lang="de-DE" sz="400" dirty="0" smtClean="0"/>
            </a:br>
            <a:r>
              <a:rPr lang="de-DE" sz="1100" b="1" dirty="0"/>
              <a:t>Unterkunft</a:t>
            </a:r>
            <a:r>
              <a:rPr lang="de-DE" sz="1100" dirty="0"/>
              <a:t> </a:t>
            </a:r>
            <a:r>
              <a:rPr lang="de-DE" sz="1100" dirty="0" smtClean="0"/>
              <a:t>in </a:t>
            </a:r>
            <a:r>
              <a:rPr lang="de-DE" sz="1100" dirty="0"/>
              <a:t>einer </a:t>
            </a:r>
            <a:r>
              <a:rPr lang="de-DE" sz="1100" b="1" dirty="0"/>
              <a:t>Gastfamilie</a:t>
            </a:r>
            <a:r>
              <a:rPr lang="de-DE" sz="1100" dirty="0"/>
              <a:t> (Vollpension)</a:t>
            </a:r>
            <a:br>
              <a:rPr lang="de-DE" sz="1100" dirty="0"/>
            </a:br>
            <a:r>
              <a:rPr lang="de-DE" sz="400" dirty="0"/>
              <a:t/>
            </a:r>
            <a:br>
              <a:rPr lang="de-DE" sz="400" dirty="0"/>
            </a:br>
            <a:r>
              <a:rPr lang="de-DE" sz="1100" dirty="0"/>
              <a:t>Für die Aufnahme eines </a:t>
            </a:r>
            <a:r>
              <a:rPr lang="de-DE" sz="1100" dirty="0" smtClean="0"/>
              <a:t>tschechischen Gastes </a:t>
            </a:r>
            <a:r>
              <a:rPr lang="de-DE" sz="1100" dirty="0"/>
              <a:t>während des Praktikums können wir die Familien mit ca. 150€ je Woche unterstützen. </a:t>
            </a:r>
            <a:r>
              <a:rPr lang="de-DE" sz="1100" dirty="0" smtClean="0"/>
              <a:t/>
            </a:r>
            <a:br>
              <a:rPr lang="de-DE" sz="1100" dirty="0" smtClean="0"/>
            </a:br>
            <a:r>
              <a:rPr lang="de-DE" sz="400" dirty="0"/>
              <a:t/>
            </a:r>
            <a:br>
              <a:rPr lang="de-DE" sz="400" dirty="0"/>
            </a:br>
            <a:r>
              <a:rPr lang="de-DE" sz="1100" dirty="0" smtClean="0"/>
              <a:t>Auch </a:t>
            </a:r>
            <a:r>
              <a:rPr lang="de-DE" sz="1100" dirty="0"/>
              <a:t>Schüler*innen unserer Schule können sich für ein Betriebspraktikum im Nachbarland bewerben</a:t>
            </a:r>
            <a:r>
              <a:rPr lang="de-DE" sz="1100" dirty="0" smtClean="0"/>
              <a:t>.</a:t>
            </a:r>
            <a:br>
              <a:rPr lang="de-DE" sz="1100" dirty="0" smtClean="0"/>
            </a:br>
            <a:r>
              <a:rPr lang="de-DE" sz="1100" dirty="0" smtClean="0"/>
              <a:t>Die Kommunikation im Betrieb und in der Familie erfolgt auf Deutsch bzw. Englisch. </a:t>
            </a:r>
            <a:br>
              <a:rPr lang="de-DE" sz="1100" dirty="0" smtClean="0"/>
            </a:br>
            <a:r>
              <a:rPr lang="de-DE" sz="1100" dirty="0" smtClean="0"/>
              <a:t/>
            </a:r>
            <a:br>
              <a:rPr lang="de-DE" sz="1100" dirty="0" smtClean="0"/>
            </a:br>
            <a:r>
              <a:rPr lang="de-DE" sz="1100" dirty="0" smtClean="0"/>
              <a:t>Anmeldeformulare </a:t>
            </a:r>
            <a:r>
              <a:rPr lang="de-DE" sz="1100" dirty="0"/>
              <a:t>sind im Sekretariat und auf der Schulhomepage zu finden.</a:t>
            </a:r>
            <a:br>
              <a:rPr lang="de-DE" sz="1100" dirty="0"/>
            </a:br>
            <a:endParaRPr lang="de-DE" sz="1100" dirty="0"/>
          </a:p>
          <a:p>
            <a:pPr>
              <a:buFont typeface="Wingdings" panose="05000000000000000000" pitchFamily="2" charset="2"/>
              <a:buChar char="ü"/>
            </a:pPr>
            <a:endParaRPr lang="de-DE" sz="1100" dirty="0"/>
          </a:p>
          <a:p>
            <a:pPr marL="0" indent="0">
              <a:buNone/>
            </a:pPr>
            <a:endParaRPr lang="de-DE" sz="1100" b="1" dirty="0"/>
          </a:p>
          <a:p>
            <a:pPr marL="0" indent="0">
              <a:buNone/>
            </a:pPr>
            <a:endParaRPr lang="de-DE" sz="1100" b="1" dirty="0"/>
          </a:p>
          <a:p>
            <a:pPr marL="0" indent="0">
              <a:buNone/>
            </a:pPr>
            <a:endParaRPr lang="en-GB" sz="1100" dirty="0"/>
          </a:p>
        </p:txBody>
      </p:sp>
      <p:sp>
        <p:nvSpPr>
          <p:cNvPr id="2" name="Textfeld 2"/>
          <p:cNvSpPr txBox="1">
            <a:spLocks noChangeArrowheads="1"/>
          </p:cNvSpPr>
          <p:nvPr/>
        </p:nvSpPr>
        <p:spPr bwMode="auto">
          <a:xfrm>
            <a:off x="1944355" y="528436"/>
            <a:ext cx="9275770" cy="15473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72000" rIns="91440" bIns="7200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Schulpartnerschaft     </a:t>
            </a:r>
            <a:r>
              <a:rPr lang="de-DE" altLang="de-DE" sz="11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de-DE" altLang="de-DE" sz="14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Střední</a:t>
            </a:r>
            <a:r>
              <a:rPr lang="de-DE" altLang="de-DE" sz="1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14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průmyslová</a:t>
            </a:r>
            <a:r>
              <a:rPr lang="de-DE" altLang="de-DE" sz="1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14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škola</a:t>
            </a:r>
            <a:r>
              <a:rPr lang="de-DE" altLang="de-DE" sz="1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altLang="de-DE" sz="14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Obchodní</a:t>
            </a:r>
            <a:r>
              <a:rPr lang="de-DE" altLang="de-DE" sz="1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14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akademie</a:t>
            </a:r>
            <a:r>
              <a:rPr lang="de-DE" altLang="de-DE" sz="14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altLang="de-DE" sz="14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altLang="de-DE" sz="1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Berufliche </a:t>
            </a:r>
            <a:r>
              <a:rPr lang="de-DE" altLang="de-DE" sz="1400" dirty="0">
                <a:latin typeface="Gadug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Schulen</a:t>
            </a:r>
            <a:r>
              <a:rPr lang="de-DE" altLang="de-DE" sz="1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Gelnhausen </a:t>
            </a:r>
            <a:r>
              <a:rPr lang="de-DE" altLang="de-DE" sz="14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de-DE" altLang="de-DE" sz="1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a </a:t>
            </a:r>
            <a:r>
              <a:rPr lang="de-DE" altLang="de-DE" sz="14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Jazyková</a:t>
            </a:r>
            <a:r>
              <a:rPr lang="de-DE" altLang="de-DE" sz="1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14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škola</a:t>
            </a:r>
            <a:r>
              <a:rPr lang="de-DE" altLang="de-DE" sz="1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de-DE" altLang="de-DE" sz="14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Frýdek</a:t>
            </a:r>
            <a:r>
              <a:rPr lang="de-DE" altLang="de-DE" sz="1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de-DE" altLang="de-DE" sz="14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Místek</a:t>
            </a:r>
            <a:r>
              <a:rPr lang="de-DE" altLang="de-DE" sz="1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14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</a:t>
            </a:r>
            <a:br>
              <a:rPr lang="de-DE" altLang="de-DE" sz="14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altLang="de-DE" sz="1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altLang="de-DE" sz="1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altLang="de-DE" sz="1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DE" altLang="de-DE" dirty="0">
              <a:latin typeface="Arial" panose="020B0604020202020204" pitchFamily="34" charset="0"/>
            </a:endParaRPr>
          </a:p>
        </p:txBody>
      </p:sp>
      <p:pic>
        <p:nvPicPr>
          <p:cNvPr id="2050" name="Grafik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1" t="13950" r="46996" b="73962"/>
          <a:stretch>
            <a:fillRect/>
          </a:stretch>
        </p:blipFill>
        <p:spPr bwMode="auto">
          <a:xfrm rot="21352096">
            <a:off x="5050411" y="519999"/>
            <a:ext cx="1398171" cy="59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002891" y="259596"/>
            <a:ext cx="1379100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4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Entdecke Europa </a:t>
            </a:r>
            <a:endParaRPr lang="de-DE" altLang="de-DE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77812" y="805378"/>
            <a:ext cx="137910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25"/>
          <a:stretch/>
        </p:blipFill>
        <p:spPr>
          <a:xfrm>
            <a:off x="8596348" y="1294747"/>
            <a:ext cx="2623777" cy="1496867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146" y="1360013"/>
            <a:ext cx="3413464" cy="143160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355" y="1327379"/>
            <a:ext cx="1955054" cy="1445730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572821" y="3068711"/>
            <a:ext cx="12747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1600" dirty="0">
                <a:solidFill>
                  <a:schemeClr val="bg2">
                    <a:lumMod val="50000"/>
                  </a:schemeClr>
                </a:solidFill>
              </a:rPr>
              <a:t>Für </a:t>
            </a:r>
            <a:r>
              <a:rPr lang="de-DE" sz="1600" b="1" dirty="0">
                <a:solidFill>
                  <a:schemeClr val="bg2">
                    <a:lumMod val="50000"/>
                  </a:schemeClr>
                </a:solidFill>
              </a:rPr>
              <a:t> 2021 </a:t>
            </a:r>
            <a:endParaRPr lang="de-DE" sz="16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de-DE" sz="1600" dirty="0" smtClean="0">
                <a:solidFill>
                  <a:schemeClr val="bg2">
                    <a:lumMod val="50000"/>
                  </a:schemeClr>
                </a:solidFill>
              </a:rPr>
              <a:t>planen </a:t>
            </a:r>
            <a:r>
              <a:rPr lang="de-DE" sz="1600" dirty="0">
                <a:solidFill>
                  <a:schemeClr val="bg2">
                    <a:lumMod val="50000"/>
                  </a:schemeClr>
                </a:solidFill>
              </a:rPr>
              <a:t>wir </a:t>
            </a:r>
          </a:p>
        </p:txBody>
      </p:sp>
      <p:sp>
        <p:nvSpPr>
          <p:cNvPr id="7" name="Rechteck 6"/>
          <p:cNvSpPr/>
          <p:nvPr/>
        </p:nvSpPr>
        <p:spPr>
          <a:xfrm>
            <a:off x="7775623" y="6016922"/>
            <a:ext cx="213261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1200" b="0" cap="none" spc="0" dirty="0" smtClean="0">
                <a:ln w="0"/>
                <a:solidFill>
                  <a:srgbClr val="CC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Teilnehmer*innen erhalten ein EU-Zertifikat. </a:t>
            </a:r>
            <a:endParaRPr lang="de-DE" sz="1200" b="0" cap="none" spc="0" dirty="0">
              <a:ln w="0"/>
              <a:solidFill>
                <a:srgbClr val="CC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257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" r="2888"/>
          <a:stretch>
            <a:fillRect/>
          </a:stretch>
        </p:blipFill>
        <p:spPr>
          <a:xfrm>
            <a:off x="142874" y="-1072971"/>
            <a:ext cx="11927205" cy="7797622"/>
          </a:xfrm>
        </p:spPr>
      </p:pic>
      <p:sp>
        <p:nvSpPr>
          <p:cNvPr id="2" name="Pfeil nach unten 1"/>
          <p:cNvSpPr/>
          <p:nvPr/>
        </p:nvSpPr>
        <p:spPr>
          <a:xfrm rot="2243377">
            <a:off x="11113138" y="2236060"/>
            <a:ext cx="394743" cy="117956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" name="Gerader Verbinder 3"/>
          <p:cNvCxnSpPr/>
          <p:nvPr/>
        </p:nvCxnSpPr>
        <p:spPr>
          <a:xfrm>
            <a:off x="10633166" y="3513909"/>
            <a:ext cx="849085" cy="1306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546" y="127722"/>
            <a:ext cx="1274620" cy="81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210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05541" y="583860"/>
            <a:ext cx="7987989" cy="642987"/>
          </a:xfrm>
        </p:spPr>
        <p:txBody>
          <a:bodyPr>
            <a:normAutofit/>
          </a:bodyPr>
          <a:lstStyle/>
          <a:p>
            <a:r>
              <a:rPr lang="de-DE" b="1" dirty="0" smtClean="0"/>
              <a:t>Partnerregion in Tschechien</a:t>
            </a:r>
            <a:endParaRPr lang="de-DE" b="1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396" y="1395548"/>
            <a:ext cx="4313237" cy="3234927"/>
          </a:xfrm>
        </p:spPr>
      </p:pic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sz="800" dirty="0">
                <a:hlinkClick r:id="rId3"/>
              </a:rPr>
              <a:t>http://</a:t>
            </a:r>
            <a:r>
              <a:rPr lang="de-DE" sz="800" dirty="0" smtClean="0">
                <a:hlinkClick r:id="rId3"/>
              </a:rPr>
              <a:t>www.spsoafm.cz/web/index.php</a:t>
            </a:r>
            <a:endParaRPr lang="de-DE" sz="800" dirty="0" smtClean="0"/>
          </a:p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947" y="2743200"/>
            <a:ext cx="4214193" cy="316064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419396" y="4807131"/>
            <a:ext cx="4313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02060"/>
                </a:solidFill>
              </a:rPr>
              <a:t>Marktplatz </a:t>
            </a:r>
            <a:r>
              <a:rPr lang="de-DE" b="1" dirty="0" err="1" smtClean="0">
                <a:solidFill>
                  <a:srgbClr val="002060"/>
                </a:solidFill>
              </a:rPr>
              <a:t>Frýdek-Místek</a:t>
            </a:r>
            <a:endParaRPr lang="de-DE" b="1" dirty="0">
              <a:solidFill>
                <a:srgbClr val="00206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306947" y="6072545"/>
            <a:ext cx="4313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215055"/>
                </a:solidFill>
              </a:rPr>
              <a:t>Die nahen Beskiden</a:t>
            </a:r>
            <a:endParaRPr lang="de-DE" b="1" dirty="0">
              <a:solidFill>
                <a:srgbClr val="2150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003194"/>
      </p:ext>
    </p:extLst>
  </p:cSld>
  <p:clrMapOvr>
    <a:masterClrMapping/>
  </p:clrMapOvr>
</p:sld>
</file>

<file path=ppt/theme/theme1.xml><?xml version="1.0" encoding="utf-8"?>
<a:theme xmlns:a="http://schemas.openxmlformats.org/drawingml/2006/main" name="Fetzen">
  <a:themeElements>
    <a:clrScheme name="Blaugrü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etz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erbundene Kant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48</Words>
  <Application>Microsoft Office PowerPoint</Application>
  <PresentationFormat>Breitbild</PresentationFormat>
  <Paragraphs>16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3" baseType="lpstr">
      <vt:lpstr>Arial</vt:lpstr>
      <vt:lpstr>Calibri</vt:lpstr>
      <vt:lpstr>Century Gothic</vt:lpstr>
      <vt:lpstr>Gadugi</vt:lpstr>
      <vt:lpstr>Times New Roman</vt:lpstr>
      <vt:lpstr>Verdana</vt:lpstr>
      <vt:lpstr>Wingdings</vt:lpstr>
      <vt:lpstr>Wingdings 3</vt:lpstr>
      <vt:lpstr>Fetzen</vt:lpstr>
      <vt:lpstr>Austausch mit unserer Partnerschule  in Tschechien</vt:lpstr>
      <vt:lpstr>PowerPoint-Präsentation</vt:lpstr>
      <vt:lpstr>PowerPoint-Präsentation</vt:lpstr>
      <vt:lpstr>Partnerregion in Tschechien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Info-Abend 18.Oktober 2018 Tschechien Austausch</dc:title>
  <dc:creator>Matthias</dc:creator>
  <cp:lastModifiedBy>Wickenhöfer, Helga (Berufliche Schulen Gelnhausen)</cp:lastModifiedBy>
  <cp:revision>29</cp:revision>
  <dcterms:created xsi:type="dcterms:W3CDTF">2018-10-17T07:36:23Z</dcterms:created>
  <dcterms:modified xsi:type="dcterms:W3CDTF">2019-09-28T20:32:39Z</dcterms:modified>
</cp:coreProperties>
</file>